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81" r:id="rId5"/>
    <p:sldId id="280" r:id="rId6"/>
    <p:sldId id="279" r:id="rId7"/>
    <p:sldId id="261" r:id="rId8"/>
    <p:sldId id="277" r:id="rId9"/>
    <p:sldId id="265" r:id="rId10"/>
    <p:sldId id="266" r:id="rId11"/>
    <p:sldId id="293" r:id="rId12"/>
    <p:sldId id="294" r:id="rId13"/>
    <p:sldId id="27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94879" autoAdjust="0"/>
  </p:normalViewPr>
  <p:slideViewPr>
    <p:cSldViewPr snapToGrid="0">
      <p:cViewPr varScale="1">
        <p:scale>
          <a:sx n="105" d="100"/>
          <a:sy n="105" d="100"/>
        </p:scale>
        <p:origin x="714" y="7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7/16/2025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7/16/2025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95017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70FB26-324F-6283-1DEF-A80EAC284F2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8EAA90-1EE9-A90D-044F-36CA1B2256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BA5385-EB02-43ED-DFF4-219A735A029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3B3C98F-4D1D-D05F-005F-1D3625B30D6A}"/>
              </a:ext>
            </a:extLst>
          </p:cNvPr>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3450882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05C28-8FEF-A846-6F80-5FE2920657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0CAD93-7F6E-FECD-0244-A425223F90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7F6E1A-0444-DFD6-4D07-5989D869E10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D7480D6-BDD0-6A4A-B134-745F357B74A9}"/>
              </a:ext>
            </a:extLst>
          </p:cNvPr>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830708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1554317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7/16/2025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7/16/2025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7/16/2025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7/16/2025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7/16/2025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7/16/2025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microsoft.com/office/2007/relationships/hdphoto" Target="../media/hdphoto2.wdp"/><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microsoft.com/office/2007/relationships/hdphoto" Target="../media/hdphoto3.wdp"/><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3.png"/><Relationship Id="rId2" Type="http://schemas.openxmlformats.org/officeDocument/2006/relationships/audio" Target="../media/media4.m4a"/><Relationship Id="rId1" Type="http://schemas.microsoft.com/office/2007/relationships/media" Target="../media/media4.m4a"/><Relationship Id="rId6" Type="http://schemas.microsoft.com/office/2007/relationships/hdphoto" Target="../media/hdphoto4.wdp"/><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673608" y="822960"/>
            <a:ext cx="9144000" cy="2286000"/>
          </a:xfrm>
        </p:spPr>
        <p:txBody>
          <a:bodyPr/>
          <a:lstStyle/>
          <a:p>
            <a:r>
              <a:rPr lang="en-US" dirty="0"/>
              <a:t>Cybersecurity Framework</a:t>
            </a:r>
          </a:p>
        </p:txBody>
      </p:sp>
      <p:sp>
        <p:nvSpPr>
          <p:cNvPr id="2" name="TextBox 1">
            <a:extLst>
              <a:ext uri="{FF2B5EF4-FFF2-40B4-BE49-F238E27FC236}">
                <a16:creationId xmlns:a16="http://schemas.microsoft.com/office/drawing/2014/main" id="{25AE2CC6-1B56-ABB6-447E-29A26996FDFB}"/>
              </a:ext>
            </a:extLst>
          </p:cNvPr>
          <p:cNvSpPr txBox="1"/>
          <p:nvPr/>
        </p:nvSpPr>
        <p:spPr>
          <a:xfrm>
            <a:off x="7831836" y="5303520"/>
            <a:ext cx="4105656" cy="1200329"/>
          </a:xfrm>
          <a:prstGeom prst="rect">
            <a:avLst/>
          </a:prstGeom>
          <a:noFill/>
        </p:spPr>
        <p:txBody>
          <a:bodyPr wrap="square" rtlCol="0">
            <a:spAutoFit/>
          </a:bodyPr>
          <a:lstStyle/>
          <a:p>
            <a:r>
              <a:rPr lang="en-US" dirty="0">
                <a:solidFill>
                  <a:schemeClr val="bg1">
                    <a:lumMod val="95000"/>
                  </a:schemeClr>
                </a:solidFill>
                <a:latin typeface="+mj-lt"/>
              </a:rPr>
              <a:t>Ryan Coon</a:t>
            </a:r>
          </a:p>
          <a:p>
            <a:r>
              <a:rPr lang="en-US" dirty="0">
                <a:solidFill>
                  <a:schemeClr val="bg1">
                    <a:lumMod val="95000"/>
                  </a:schemeClr>
                </a:solidFill>
                <a:latin typeface="+mj-lt"/>
              </a:rPr>
              <a:t>CYB-650</a:t>
            </a:r>
          </a:p>
          <a:p>
            <a:r>
              <a:rPr lang="en-US" dirty="0">
                <a:solidFill>
                  <a:schemeClr val="bg1">
                    <a:lumMod val="95000"/>
                  </a:schemeClr>
                </a:solidFill>
                <a:latin typeface="+mj-lt"/>
              </a:rPr>
              <a:t>Dr. Howard Goodman</a:t>
            </a:r>
          </a:p>
          <a:p>
            <a:r>
              <a:rPr lang="en-US" dirty="0">
                <a:solidFill>
                  <a:schemeClr val="bg1">
                    <a:lumMod val="95000"/>
                  </a:schemeClr>
                </a:solidFill>
                <a:latin typeface="+mj-lt"/>
              </a:rPr>
              <a:t>July 16,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06680" y="64008"/>
            <a:ext cx="2755392" cy="649224"/>
          </a:xfrm>
          <a:noFill/>
        </p:spPr>
        <p:txBody>
          <a:bodyPr/>
          <a:lstStyle/>
          <a:p>
            <a:r>
              <a:rPr lang="en-US" sz="3200" dirty="0"/>
              <a:t>References</a:t>
            </a:r>
          </a:p>
        </p:txBody>
      </p:sp>
      <p:sp>
        <p:nvSpPr>
          <p:cNvPr id="5" name="TextBox 4">
            <a:extLst>
              <a:ext uri="{FF2B5EF4-FFF2-40B4-BE49-F238E27FC236}">
                <a16:creationId xmlns:a16="http://schemas.microsoft.com/office/drawing/2014/main" id="{EB2DD729-AF27-0955-CC5C-F1AEB0C7F3FF}"/>
              </a:ext>
            </a:extLst>
          </p:cNvPr>
          <p:cNvSpPr txBox="1"/>
          <p:nvPr/>
        </p:nvSpPr>
        <p:spPr>
          <a:xfrm>
            <a:off x="106680" y="1133856"/>
            <a:ext cx="11073384" cy="5909310"/>
          </a:xfrm>
          <a:prstGeom prst="rect">
            <a:avLst/>
          </a:prstGeom>
          <a:noFill/>
        </p:spPr>
        <p:txBody>
          <a:bodyPr wrap="square" rtlCol="0">
            <a:spAutoFit/>
          </a:bodyPr>
          <a:lstStyle/>
          <a:p>
            <a:pPr indent="-457200"/>
            <a:r>
              <a:rPr lang="en-US" dirty="0"/>
              <a:t>Department of Health and Human Services. (2024, August 8). </a:t>
            </a:r>
            <a:r>
              <a:rPr lang="en-US" i="1" dirty="0"/>
              <a:t>Annual Civil Monetary Penalties Inflation Adjustment</a:t>
            </a:r>
            <a:r>
              <a:rPr lang="en-US" dirty="0"/>
              <a:t>. Federal Register. https://www.federalregister.gov/documents/2024/08/08/2024-17466/annual-civil-monetary-penalties-inflation-adjustment</a:t>
            </a:r>
          </a:p>
          <a:p>
            <a:pPr indent="-457200"/>
            <a:endParaRPr lang="en-US" dirty="0"/>
          </a:p>
          <a:p>
            <a:pPr indent="-457200"/>
            <a:r>
              <a:rPr lang="en-US" dirty="0"/>
              <a:t>ISO. (2022, October). </a:t>
            </a:r>
            <a:r>
              <a:rPr lang="en-US" i="1" dirty="0"/>
              <a:t>ISO/IEC 27001 standard – information security management systems</a:t>
            </a:r>
            <a:r>
              <a:rPr lang="en-US" dirty="0"/>
              <a:t>. ISO. https://www.iso.org/standard/27001</a:t>
            </a:r>
          </a:p>
          <a:p>
            <a:pPr indent="-457200"/>
            <a:endParaRPr lang="en-US" dirty="0"/>
          </a:p>
          <a:p>
            <a:pPr indent="-457200"/>
            <a:r>
              <a:rPr lang="en-US" dirty="0"/>
              <a:t>NIST. (2018). Framework for Improving Critical Infrastructure Cybersecurity, Version 1.1. </a:t>
            </a:r>
            <a:r>
              <a:rPr lang="en-US" i="1" dirty="0"/>
              <a:t>Framework for Improving Critical Infrastructure Cybersecurity</a:t>
            </a:r>
            <a:r>
              <a:rPr lang="en-US" dirty="0"/>
              <a:t>, </a:t>
            </a:r>
            <a:r>
              <a:rPr lang="en-US" i="1" dirty="0"/>
              <a:t>1.1</a:t>
            </a:r>
            <a:r>
              <a:rPr lang="en-US" dirty="0"/>
              <a:t>(1). https://doi.org/10.6028/nist.cswp.04162018</a:t>
            </a:r>
          </a:p>
          <a:p>
            <a:pPr indent="-457200"/>
            <a:endParaRPr lang="en-US" dirty="0"/>
          </a:p>
          <a:p>
            <a:pPr indent="-457200"/>
            <a:r>
              <a:rPr lang="en-US" dirty="0"/>
              <a:t>Spence, N., Bhardwaj, N., Paul, D., &amp; </a:t>
            </a:r>
            <a:r>
              <a:rPr lang="en-US" dirty="0" err="1"/>
              <a:t>Coustasse</a:t>
            </a:r>
            <a:r>
              <a:rPr lang="en-US" dirty="0"/>
              <a:t>, A. (2018). Ransomware in Healthcare Facilities: A Harbinger of the Future? </a:t>
            </a:r>
            <a:r>
              <a:rPr lang="en-US" i="1" dirty="0"/>
              <a:t>Management Faculty Research</a:t>
            </a:r>
            <a:r>
              <a:rPr lang="en-US" dirty="0"/>
              <a:t>. https://mds.marshall.edu/mgmt_faculty/231/</a:t>
            </a:r>
          </a:p>
          <a:p>
            <a:pPr indent="-457200"/>
            <a:endParaRPr lang="en-US" dirty="0"/>
          </a:p>
          <a:p>
            <a:pPr indent="-457200"/>
            <a:r>
              <a:rPr lang="en-US" dirty="0"/>
              <a:t>U.S. Department of Health &amp; Human Services. (2024, July 19). </a:t>
            </a:r>
            <a:r>
              <a:rPr lang="en-US" i="1" dirty="0"/>
              <a:t>HIPAA for professionals</a:t>
            </a:r>
            <a:r>
              <a:rPr lang="en-US" dirty="0"/>
              <a:t>. HHS.gov. https://www.hhs.gov/hipaa/for-professionals/index.html</a:t>
            </a:r>
          </a:p>
          <a:p>
            <a:pPr indent="-457200"/>
            <a:endParaRPr lang="en-US" dirty="0"/>
          </a:p>
          <a:p>
            <a:pPr indent="-457200"/>
            <a:r>
              <a:rPr lang="en-US" dirty="0"/>
              <a:t>U.S. Department of Health and Human Services. (2025, March 14). </a:t>
            </a:r>
            <a:r>
              <a:rPr lang="en-US" i="1" dirty="0"/>
              <a:t>Summary of the HIPAA privacy rule</a:t>
            </a:r>
            <a:r>
              <a:rPr lang="en-US" dirty="0"/>
              <a:t>. HHS.gov; U.S. Department of Health and Human Services. https://www.hhs.gov/hipaa/for-professionals/privacy/laws-regulations/index.html</a:t>
            </a:r>
          </a:p>
          <a:p>
            <a:r>
              <a:rPr lang="en-US" dirty="0"/>
              <a:t> </a:t>
            </a:r>
          </a:p>
          <a:p>
            <a:endParaRPr lang="en-US" dirty="0"/>
          </a:p>
        </p:txBody>
      </p:sp>
    </p:spTree>
    <p:extLst>
      <p:ext uri="{BB962C8B-B14F-4D97-AF65-F5344CB8AC3E}">
        <p14:creationId xmlns:p14="http://schemas.microsoft.com/office/powerpoint/2010/main" val="1679936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close up of computer code">
            <a:extLst>
              <a:ext uri="{FF2B5EF4-FFF2-40B4-BE49-F238E27FC236}">
                <a16:creationId xmlns:a16="http://schemas.microsoft.com/office/drawing/2014/main" id="{94D43AA7-0244-2FEB-86AC-B5DECE0232D8}"/>
              </a:ext>
            </a:extLst>
          </p:cNvPr>
          <p:cNvPicPr>
            <a:picLocks noGrp="1" noChangeAspect="1"/>
          </p:cNvPicPr>
          <p:nvPr>
            <p:ph type="pic" sz="quarter" idx="10"/>
          </p:nvPr>
        </p:nvPicPr>
        <p:blipFill rotWithShape="1">
          <a:blip r:embed="rId5">
            <a:alphaModFix amt="40000"/>
            <a:extLst>
              <a:ext uri="{BEBA8EAE-BF5A-486C-A8C5-ECC9F3942E4B}">
                <a14:imgProps xmlns:a14="http://schemas.microsoft.com/office/drawing/2010/main">
                  <a14:imgLayer r:embed="rId6">
                    <a14:imgEffect>
                      <a14:saturation sat="0"/>
                    </a14:imgEffect>
                  </a14:imgLayer>
                </a14:imgProps>
              </a:ext>
            </a:extLst>
          </a:blip>
          <a:srcRect t="7813" b="7813"/>
          <a:stretch/>
        </p:blipFill>
        <p:spPr>
          <a:xfrm>
            <a:off x="0" y="0"/>
            <a:ext cx="12192000" cy="6858000"/>
          </a:xfrm>
        </p:spPr>
      </p:pic>
      <p:sp>
        <p:nvSpPr>
          <p:cNvPr id="3" name="Title 2">
            <a:extLst>
              <a:ext uri="{FF2B5EF4-FFF2-40B4-BE49-F238E27FC236}">
                <a16:creationId xmlns:a16="http://schemas.microsoft.com/office/drawing/2014/main" id="{B2F3FA79-DE26-1F2A-0CF7-5671B73C8B6F}"/>
              </a:ext>
            </a:extLst>
          </p:cNvPr>
          <p:cNvSpPr>
            <a:spLocks noGrp="1"/>
          </p:cNvSpPr>
          <p:nvPr>
            <p:ph type="ctrTitle"/>
          </p:nvPr>
        </p:nvSpPr>
        <p:spPr>
          <a:xfrm>
            <a:off x="1524000" y="137160"/>
            <a:ext cx="9144000" cy="1216152"/>
          </a:xfrm>
        </p:spPr>
        <p:txBody>
          <a:bodyPr/>
          <a:lstStyle/>
          <a:p>
            <a:r>
              <a:rPr lang="en-US" dirty="0"/>
              <a:t>Augusta Medical Hospital</a:t>
            </a:r>
          </a:p>
        </p:txBody>
      </p:sp>
      <p:sp>
        <p:nvSpPr>
          <p:cNvPr id="2" name="TextBox 1">
            <a:extLst>
              <a:ext uri="{FF2B5EF4-FFF2-40B4-BE49-F238E27FC236}">
                <a16:creationId xmlns:a16="http://schemas.microsoft.com/office/drawing/2014/main" id="{C4EC0CBC-FA40-7D56-FF26-E4882CD56A55}"/>
              </a:ext>
            </a:extLst>
          </p:cNvPr>
          <p:cNvSpPr txBox="1"/>
          <p:nvPr/>
        </p:nvSpPr>
        <p:spPr>
          <a:xfrm>
            <a:off x="1984248" y="1636776"/>
            <a:ext cx="9061704" cy="4062651"/>
          </a:xfrm>
          <a:prstGeom prst="rect">
            <a:avLst/>
          </a:prstGeom>
          <a:noFill/>
        </p:spPr>
        <p:txBody>
          <a:bodyPr wrap="square" rtlCol="0">
            <a:spAutoFit/>
          </a:bodyPr>
          <a:lstStyle/>
          <a:p>
            <a:r>
              <a:rPr lang="en-US" sz="2400" dirty="0">
                <a:solidFill>
                  <a:schemeClr val="bg1"/>
                </a:solidFill>
                <a:latin typeface="+mj-lt"/>
              </a:rPr>
              <a:t>The National Institute of Standards and Technology (NIST) conducts health IT research to create a reliable, secure, and user-friendly national health IT network. This network aims to improve healthcare quality, access, and affordability. Since the 1990s, NIST has collaborated with industry and other stakeholders to improve healthcare information infrastructure, and since 2004, this collaboration has included the Office of the National Coordinator for Health IT (ONC) within the Department of Health and Human Services (HHS). NIST's health IT researchers are globally recognized for their expertise and leadership.</a:t>
            </a:r>
          </a:p>
          <a:p>
            <a:endParaRPr lang="en-US" dirty="0">
              <a:solidFill>
                <a:schemeClr val="bg1"/>
              </a:solidFill>
              <a:latin typeface="+mj-lt"/>
            </a:endParaRPr>
          </a:p>
        </p:txBody>
      </p:sp>
      <p:pic>
        <p:nvPicPr>
          <p:cNvPr id="28" name="Audio 27">
            <a:hlinkClick r:id="" action="ppaction://media"/>
            <a:extLst>
              <a:ext uri="{FF2B5EF4-FFF2-40B4-BE49-F238E27FC236}">
                <a16:creationId xmlns:a16="http://schemas.microsoft.com/office/drawing/2014/main" id="{BBAD9739-981B-BF43-A9FB-A06A7973F2EA}"/>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67869221"/>
      </p:ext>
    </p:extLst>
  </p:cSld>
  <p:clrMapOvr>
    <a:masterClrMapping/>
  </p:clrMapOvr>
  <mc:AlternateContent xmlns:mc="http://schemas.openxmlformats.org/markup-compatibility/2006">
    <mc:Choice xmlns:p14="http://schemas.microsoft.com/office/powerpoint/2010/main" Requires="p14">
      <p:transition spd="slow" p14:dur="2000" advTm="42414"/>
    </mc:Choice>
    <mc:Fallback>
      <p:transition spd="slow" advTm="42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Alignment</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338328" y="1865376"/>
            <a:ext cx="11015473" cy="4296593"/>
          </a:xfrm>
          <a:noFill/>
        </p:spPr>
        <p:txBody>
          <a:bodyPr>
            <a:normAutofit/>
          </a:bodyPr>
          <a:lstStyle/>
          <a:p>
            <a:r>
              <a:rPr lang="en-US" sz="2400" dirty="0"/>
              <a:t>The framework is structured around three primary components.</a:t>
            </a:r>
          </a:p>
          <a:p>
            <a:r>
              <a:rPr lang="en-US" sz="2400" dirty="0"/>
              <a:t>The </a:t>
            </a:r>
            <a:r>
              <a:rPr lang="en-US" sz="2400" b="1" dirty="0"/>
              <a:t>Framework Core</a:t>
            </a:r>
            <a:r>
              <a:rPr lang="en-US" sz="2400" dirty="0"/>
              <a:t> defines five essential functions – Identify, Protect, Detect, Respond, and Recover – providing a high-level overview of how organizations manage cyber risks. </a:t>
            </a:r>
          </a:p>
          <a:p>
            <a:r>
              <a:rPr lang="en-US" sz="2400" b="1" dirty="0"/>
              <a:t>Profiles</a:t>
            </a:r>
            <a:r>
              <a:rPr lang="en-US" sz="2400" dirty="0"/>
              <a:t> enable organizations to create customized cybersecurity roadmaps aligned with their goals, regulations, and priorities. </a:t>
            </a:r>
          </a:p>
          <a:p>
            <a:r>
              <a:rPr lang="en-US" sz="2400" b="1" dirty="0"/>
              <a:t>Tiers</a:t>
            </a:r>
            <a:r>
              <a:rPr lang="en-US" sz="2400" dirty="0"/>
              <a:t> represent varying levels of risk management rigor, reflecting how well these practices meet business needs and integrate with overall risk management.</a:t>
            </a:r>
          </a:p>
          <a:p>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25" name="Audio 24">
            <a:hlinkClick r:id="" action="ppaction://media"/>
            <a:extLst>
              <a:ext uri="{FF2B5EF4-FFF2-40B4-BE49-F238E27FC236}">
                <a16:creationId xmlns:a16="http://schemas.microsoft.com/office/drawing/2014/main" id="{76BACF58-4089-6176-005B-C23426FCC96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3159397"/>
      </p:ext>
    </p:extLst>
  </p:cSld>
  <p:clrMapOvr>
    <a:masterClrMapping/>
  </p:clrMapOvr>
  <mc:AlternateContent xmlns:mc="http://schemas.openxmlformats.org/markup-compatibility/2006">
    <mc:Choice xmlns:p14="http://schemas.microsoft.com/office/powerpoint/2010/main" Requires="p14">
      <p:transition spd="slow" p14:dur="2000" advTm="36558"/>
    </mc:Choice>
    <mc:Fallback>
      <p:transition spd="slow" advTm="36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4401177" y="0"/>
            <a:ext cx="6241651" cy="786384"/>
          </a:xfrm>
          <a:noFill/>
        </p:spPr>
        <p:txBody>
          <a:bodyPr anchor="ctr"/>
          <a:lstStyle/>
          <a:p>
            <a:r>
              <a:rPr lang="en-US" dirty="0"/>
              <a:t>Regulatory Requirements</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4401178" y="1042416"/>
            <a:ext cx="6388742" cy="5175504"/>
          </a:xfrm>
          <a:noFill/>
        </p:spPr>
        <p:txBody>
          <a:bodyPr vert="horz" lIns="91440" tIns="45720" rIns="91440" bIns="45720" rtlCol="0" anchor="t">
            <a:normAutofit fontScale="92500" lnSpcReduction="10000"/>
          </a:bodyPr>
          <a:lstStyle/>
          <a:p>
            <a:pPr marL="0" indent="0">
              <a:buNone/>
            </a:pPr>
            <a:r>
              <a:rPr lang="en-US" dirty="0"/>
              <a:t>Affordable Care Act (ACA) - The ACA aims to expand health insurance coverage and promote innovative healthcare delivery methods to reduce costs.</a:t>
            </a:r>
          </a:p>
          <a:p>
            <a:pPr marL="0" indent="0">
              <a:buNone/>
            </a:pPr>
            <a:r>
              <a:rPr lang="en-US" dirty="0"/>
              <a:t>Health Insurance Portability and Accountability Act (HIPAA) - HIPAA sets standards for protecting healthcare information through privacy, security, breach notification, and enforcement regulations.</a:t>
            </a:r>
          </a:p>
          <a:p>
            <a:pPr marL="0" indent="0">
              <a:buNone/>
            </a:pPr>
            <a:r>
              <a:rPr lang="en-US" dirty="0"/>
              <a:t>Patient Safety and Quality Improvement Act (PSQIA) -PSQIA encourages a culture of safety by enabling peer review of healthcare errors and protecting this information from use in lawsuits against Patient Safety Organizations (PSOs).</a:t>
            </a:r>
          </a:p>
          <a:p>
            <a:pPr marL="0" indent="0">
              <a:buNone/>
            </a:pPr>
            <a:r>
              <a:rPr lang="en-US" dirty="0"/>
              <a:t>Anti-Kickback Statute and Stark Law - These laws prevent medical decisions from being influenced by hidden financial incentives between healthcare providers and hospitals.</a:t>
            </a:r>
          </a:p>
          <a:p>
            <a:pPr marL="0" indent="0">
              <a:buNone/>
            </a:pPr>
            <a:r>
              <a:rPr lang="en-US" dirty="0"/>
              <a:t>Health Information Technology for Economic and Clinical Health (HITECH) Act - The HITECH Act supports the adoption of electronic health records and strengthens HIPAA enforcement, while promoting robust cybersecurity measures.</a:t>
            </a:r>
          </a:p>
          <a:p>
            <a:endParaRPr lang="en-US" dirty="0"/>
          </a:p>
        </p:txBody>
      </p:sp>
      <p:pic>
        <p:nvPicPr>
          <p:cNvPr id="12" name="Audio 11">
            <a:hlinkClick r:id="" action="ppaction://media"/>
            <a:extLst>
              <a:ext uri="{FF2B5EF4-FFF2-40B4-BE49-F238E27FC236}">
                <a16:creationId xmlns:a16="http://schemas.microsoft.com/office/drawing/2014/main" id="{9F1D4655-F681-8B13-8B86-6CD980592D0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66674671"/>
      </p:ext>
    </p:extLst>
  </p:cSld>
  <p:clrMapOvr>
    <a:masterClrMapping/>
  </p:clrMapOvr>
  <mc:AlternateContent xmlns:mc="http://schemas.openxmlformats.org/markup-compatibility/2006">
    <mc:Choice xmlns:p14="http://schemas.microsoft.com/office/powerpoint/2010/main" Requires="p14">
      <p:transition spd="slow" p14:dur="2000" advTm="65208"/>
    </mc:Choice>
    <mc:Fallback>
      <p:transition spd="slow" advTm="652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298705" y="343987"/>
            <a:ext cx="6172200" cy="704088"/>
          </a:xfrm>
          <a:noFill/>
        </p:spPr>
        <p:txBody>
          <a:bodyPr anchor="b"/>
          <a:lstStyle/>
          <a:p>
            <a:r>
              <a:rPr lang="en-US" dirty="0"/>
              <a:t>Organizational Efforts and Business Needs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298704" y="1178070"/>
            <a:ext cx="5526023" cy="4802105"/>
          </a:xfrm>
          <a:noFill/>
        </p:spPr>
        <p:txBody>
          <a:bodyPr vert="horz" lIns="91440" tIns="45720" rIns="91440" bIns="45720" rtlCol="0" anchor="t">
            <a:normAutofit lnSpcReduction="10000"/>
          </a:bodyPr>
          <a:lstStyle/>
          <a:p>
            <a:r>
              <a:rPr lang="en-US" dirty="0"/>
              <a:t>Organizational Efforts – </a:t>
            </a:r>
          </a:p>
          <a:p>
            <a:r>
              <a:rPr lang="en-US" dirty="0"/>
              <a:t>Augusta Medical Hospital recognizes the need to modernize its clinic's information systems. The existing systems, which were last upgraded in 2000, are significantly outdated, with limited networking and integration capabilities, as well as outdated equipment and software applications. A major upgrade is planned.</a:t>
            </a:r>
          </a:p>
          <a:p>
            <a:r>
              <a:rPr lang="en-US" dirty="0"/>
              <a:t>Business Needs – </a:t>
            </a:r>
          </a:p>
          <a:p>
            <a:r>
              <a:rPr lang="en-US" dirty="0"/>
              <a:t>Updated software and hardware – Front and backend (server)</a:t>
            </a:r>
          </a:p>
          <a:p>
            <a:r>
              <a:rPr lang="en-US" dirty="0"/>
              <a:t>Employee Training </a:t>
            </a:r>
          </a:p>
          <a:p>
            <a:r>
              <a:rPr lang="en-US" dirty="0"/>
              <a:t>Medical Systems Priority - </a:t>
            </a:r>
          </a:p>
          <a:p>
            <a:r>
              <a:rPr lang="en-US" dirty="0"/>
              <a:t>Updated systems</a:t>
            </a:r>
          </a:p>
          <a:p>
            <a:r>
              <a:rPr lang="en-US" dirty="0"/>
              <a:t>implement new medical system</a:t>
            </a:r>
          </a:p>
          <a:p>
            <a:r>
              <a:rPr lang="en-US" dirty="0"/>
              <a:t>employee training</a:t>
            </a:r>
          </a:p>
          <a:p>
            <a:endParaRPr lang="en-US" dirty="0"/>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5">
            <a:extLst>
              <a:ext uri="{BEBA8EAE-BF5A-486C-A8C5-ECC9F3942E4B}">
                <a14:imgProps xmlns:a14="http://schemas.microsoft.com/office/drawing/2010/main">
                  <a14:imgLayer r:embed="rId6">
                    <a14:imgEffect>
                      <a14:saturation sat="0"/>
                    </a14:imgEffect>
                  </a14:imgLayer>
                </a14:imgProps>
              </a:ext>
            </a:extLst>
          </a:blip>
          <a:srcRect l="27157" r="27157"/>
          <a:stretch/>
        </p:blipFill>
        <p:spPr>
          <a:xfrm>
            <a:off x="7500938" y="-22225"/>
            <a:ext cx="4714875" cy="6880225"/>
          </a:xfrm>
        </p:spPr>
      </p:pic>
      <p:pic>
        <p:nvPicPr>
          <p:cNvPr id="9" name="Audio 8">
            <a:hlinkClick r:id="" action="ppaction://media"/>
            <a:extLst>
              <a:ext uri="{FF2B5EF4-FFF2-40B4-BE49-F238E27FC236}">
                <a16:creationId xmlns:a16="http://schemas.microsoft.com/office/drawing/2014/main" id="{1386F06B-F7E2-B941-C900-D47F190EC14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49597717"/>
      </p:ext>
    </p:extLst>
  </p:cSld>
  <p:clrMapOvr>
    <a:masterClrMapping/>
  </p:clrMapOvr>
  <mc:AlternateContent xmlns:mc="http://schemas.openxmlformats.org/markup-compatibility/2006">
    <mc:Choice xmlns:p14="http://schemas.microsoft.com/office/powerpoint/2010/main" Requires="p14">
      <p:transition spd="slow" p14:dur="2000" advTm="38104"/>
    </mc:Choice>
    <mc:Fallback>
      <p:transition spd="slow" advTm="38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122619"/>
            <a:ext cx="10515600" cy="621792"/>
          </a:xfrm>
          <a:noFill/>
        </p:spPr>
        <p:txBody>
          <a:bodyPr anchor="ctr"/>
          <a:lstStyle/>
          <a:p>
            <a:r>
              <a:rPr lang="en-US" dirty="0"/>
              <a:t>Elements of Cybersecurity Risk</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4090416" cy="4137189"/>
          </a:xfrm>
        </p:spPr>
        <p:txBody>
          <a:bodyPr/>
          <a:lstStyle/>
          <a:p>
            <a:pPr marL="0" indent="0">
              <a:buNone/>
            </a:pPr>
            <a:r>
              <a:rPr lang="en-US" dirty="0"/>
              <a:t>Threats</a:t>
            </a:r>
          </a:p>
          <a:p>
            <a:pPr marL="0" indent="0">
              <a:buNone/>
            </a:pPr>
            <a:r>
              <a:rPr lang="en-US" dirty="0"/>
              <a:t>The primary threat to the system is Ransomware as it's been happening over the course of two years. </a:t>
            </a:r>
          </a:p>
          <a:p>
            <a:pPr marL="0" indent="0">
              <a:buNone/>
            </a:pPr>
            <a:r>
              <a:rPr lang="en-US" dirty="0"/>
              <a:t>Mitigation- Prevention, Employee Training, Back up data, Encryption </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6459795" y="2024780"/>
            <a:ext cx="4894006" cy="4137189"/>
          </a:xfrm>
          <a:noFill/>
        </p:spPr>
        <p:txBody>
          <a:bodyPr>
            <a:normAutofit lnSpcReduction="10000"/>
          </a:bodyPr>
          <a:lstStyle/>
          <a:p>
            <a:r>
              <a:rPr lang="en-US" dirty="0"/>
              <a:t>Vulnerabilities</a:t>
            </a:r>
          </a:p>
          <a:p>
            <a:r>
              <a:rPr lang="en-US" dirty="0"/>
              <a:t>Outdated software significantly increases vulnerability to ransomware, malware, and data breaches. These vulnerabilities can provide attackers with a "back door" into your systems, leading to security lapses and potential compliance issues. Failing to maintain up-to-date software could be considered negligence. This means that a security breach stemming from outdated software can result in a loss of customer trust and substantial financial penalties.</a:t>
            </a:r>
          </a:p>
          <a:p>
            <a:r>
              <a:rPr lang="en-US" dirty="0"/>
              <a:t>Employee training is also crucial. If ransomware has been active for an extended period, such as two years, an employee could inadvertently trigger malware, particularly if the systems are not up-to-date.</a:t>
            </a:r>
          </a:p>
          <a:p>
            <a:endParaRPr lang="en-US"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10" name="Audio 9">
            <a:hlinkClick r:id="" action="ppaction://media"/>
            <a:extLst>
              <a:ext uri="{FF2B5EF4-FFF2-40B4-BE49-F238E27FC236}">
                <a16:creationId xmlns:a16="http://schemas.microsoft.com/office/drawing/2014/main" id="{84ADDDBA-98E4-4E0C-8392-A924CF4AF70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29609147"/>
      </p:ext>
    </p:extLst>
  </p:cSld>
  <p:clrMapOvr>
    <a:masterClrMapping/>
  </p:clrMapOvr>
  <mc:AlternateContent xmlns:mc="http://schemas.openxmlformats.org/markup-compatibility/2006">
    <mc:Choice xmlns:p14="http://schemas.microsoft.com/office/powerpoint/2010/main" Requires="p14">
      <p:transition spd="slow" p14:dur="2000" advTm="53321"/>
    </mc:Choice>
    <mc:Fallback>
      <p:transition spd="slow" advTm="53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714735" y="58505"/>
            <a:ext cx="10515600" cy="896112"/>
          </a:xfrm>
          <a:noFill/>
        </p:spPr>
        <p:txBody>
          <a:bodyPr anchor="ctr"/>
          <a:lstStyle/>
          <a:p>
            <a:r>
              <a:rPr lang="en-US" dirty="0"/>
              <a:t>Privacy Principles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quarter" idx="15"/>
          </p:nvPr>
        </p:nvSpPr>
        <p:spPr>
          <a:xfrm>
            <a:off x="838200" y="1790329"/>
            <a:ext cx="5134335" cy="4113054"/>
          </a:xfrm>
          <a:noFill/>
        </p:spPr>
        <p:txBody>
          <a:bodyPr vert="horz" lIns="91440" tIns="45720" rIns="91440" bIns="45720" rtlCol="0" anchor="t">
            <a:normAutofit/>
          </a:bodyPr>
          <a:lstStyle/>
          <a:p>
            <a:r>
              <a:rPr lang="en-US" dirty="0"/>
              <a:t>Data Collection –</a:t>
            </a:r>
          </a:p>
          <a:p>
            <a:r>
              <a:rPr lang="en-US" dirty="0"/>
              <a:t>The collection of patient data is lawful because it is gathered for specific medical purposes. The data collected is also relevant to its intended use, supporting various medical consultations and procedures. Data collection is direct, obtained from the patients themselves, with transparency regarding how the data will be used for medical purposes.</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6219464" y="1790329"/>
            <a:ext cx="5134335" cy="4113054"/>
          </a:xfrm>
          <a:noFill/>
        </p:spPr>
        <p:txBody>
          <a:bodyPr>
            <a:normAutofit/>
          </a:bodyPr>
          <a:lstStyle/>
          <a:p>
            <a:r>
              <a:rPr lang="en-US" dirty="0"/>
              <a:t>Data Disclosure -  </a:t>
            </a:r>
          </a:p>
          <a:p>
            <a:r>
              <a:rPr lang="en-US" dirty="0"/>
              <a:t>Augusta Medical uses patient medical records solely for their intended purpose and discloses information only when directly relevant to the patient's health.</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9" name="Audio 8">
            <a:hlinkClick r:id="" action="ppaction://media"/>
            <a:extLst>
              <a:ext uri="{FF2B5EF4-FFF2-40B4-BE49-F238E27FC236}">
                <a16:creationId xmlns:a16="http://schemas.microsoft.com/office/drawing/2014/main" id="{4B755B3A-C62B-2139-3DA2-2D954438F51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43777997"/>
      </p:ext>
    </p:extLst>
  </p:cSld>
  <p:clrMapOvr>
    <a:masterClrMapping/>
  </p:clrMapOvr>
  <mc:AlternateContent xmlns:mc="http://schemas.openxmlformats.org/markup-compatibility/2006">
    <mc:Choice xmlns:p14="http://schemas.microsoft.com/office/powerpoint/2010/main" Requires="p14">
      <p:transition spd="slow" p14:dur="2000" advTm="33739"/>
    </mc:Choice>
    <mc:Fallback>
      <p:transition spd="slow" advTm="33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347D12-EF57-D141-0ABC-CA7485A601D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FFF5D3-399D-F156-B751-125AD29257DD}"/>
              </a:ext>
            </a:extLst>
          </p:cNvPr>
          <p:cNvSpPr>
            <a:spLocks noGrp="1"/>
          </p:cNvSpPr>
          <p:nvPr>
            <p:ph type="title"/>
          </p:nvPr>
        </p:nvSpPr>
        <p:spPr>
          <a:xfrm>
            <a:off x="714735" y="58505"/>
            <a:ext cx="10515600" cy="896112"/>
          </a:xfrm>
          <a:noFill/>
        </p:spPr>
        <p:txBody>
          <a:bodyPr anchor="ctr"/>
          <a:lstStyle/>
          <a:p>
            <a:r>
              <a:rPr lang="en-US" dirty="0"/>
              <a:t>Privacy Principles</a:t>
            </a:r>
          </a:p>
        </p:txBody>
      </p:sp>
      <p:sp>
        <p:nvSpPr>
          <p:cNvPr id="3" name="Content Placeholder 2">
            <a:extLst>
              <a:ext uri="{FF2B5EF4-FFF2-40B4-BE49-F238E27FC236}">
                <a16:creationId xmlns:a16="http://schemas.microsoft.com/office/drawing/2014/main" id="{892120C6-5BEE-FDFA-DB75-8412D706ADAD}"/>
              </a:ext>
            </a:extLst>
          </p:cNvPr>
          <p:cNvSpPr>
            <a:spLocks noGrp="1"/>
          </p:cNvSpPr>
          <p:nvPr>
            <p:ph sz="quarter" idx="15"/>
          </p:nvPr>
        </p:nvSpPr>
        <p:spPr>
          <a:xfrm>
            <a:off x="838200" y="1790329"/>
            <a:ext cx="5134335" cy="4113054"/>
          </a:xfrm>
          <a:noFill/>
        </p:spPr>
        <p:txBody>
          <a:bodyPr vert="horz" lIns="91440" tIns="45720" rIns="91440" bIns="45720" rtlCol="0" anchor="t">
            <a:normAutofit/>
          </a:bodyPr>
          <a:lstStyle/>
          <a:p>
            <a:r>
              <a:rPr lang="en-US" dirty="0"/>
              <a:t>Data Retention - </a:t>
            </a:r>
          </a:p>
          <a:p>
            <a:r>
              <a:rPr lang="en-US" dirty="0"/>
              <a:t>Due to the increased risk of ransomware attacks, this organization must enhance the security measures for data storage. The organization maintains a wide array of sensitive information, including electronic medical records (EMRs), electronic health records (EHRs), personal health records (PHRs), and protected health information (PHI).</a:t>
            </a:r>
          </a:p>
          <a:p>
            <a:pPr lvl="1"/>
            <a:endParaRPr lang="en-US" dirty="0"/>
          </a:p>
        </p:txBody>
      </p:sp>
      <p:sp>
        <p:nvSpPr>
          <p:cNvPr id="4" name="Content Placeholder 3">
            <a:extLst>
              <a:ext uri="{FF2B5EF4-FFF2-40B4-BE49-F238E27FC236}">
                <a16:creationId xmlns:a16="http://schemas.microsoft.com/office/drawing/2014/main" id="{8D6D2914-94E5-7EA2-E730-F19A7B0359E8}"/>
              </a:ext>
            </a:extLst>
          </p:cNvPr>
          <p:cNvSpPr>
            <a:spLocks noGrp="1"/>
          </p:cNvSpPr>
          <p:nvPr>
            <p:ph sz="quarter" idx="16"/>
          </p:nvPr>
        </p:nvSpPr>
        <p:spPr>
          <a:xfrm>
            <a:off x="6219464" y="1790329"/>
            <a:ext cx="5134335" cy="4113054"/>
          </a:xfrm>
          <a:noFill/>
        </p:spPr>
        <p:txBody>
          <a:bodyPr>
            <a:normAutofit/>
          </a:bodyPr>
          <a:lstStyle/>
          <a:p>
            <a:r>
              <a:rPr lang="en-US" dirty="0"/>
              <a:t>Access and Accuracy –</a:t>
            </a:r>
          </a:p>
          <a:p>
            <a:r>
              <a:rPr lang="en-US" dirty="0"/>
              <a:t> Augusta Medical prioritizes transparency regarding patient medical records. The new system will grant patients access to their records, including medical history, current diagnoses, and treatment plans. This will empower patients to review their information for accuracy and to contact the appropriate personnel for any necessary corrections.</a:t>
            </a:r>
          </a:p>
          <a:p>
            <a:endParaRPr lang="en-US" dirty="0"/>
          </a:p>
        </p:txBody>
      </p:sp>
      <p:sp>
        <p:nvSpPr>
          <p:cNvPr id="5" name="Rectangle 4">
            <a:extLst>
              <a:ext uri="{FF2B5EF4-FFF2-40B4-BE49-F238E27FC236}">
                <a16:creationId xmlns:a16="http://schemas.microsoft.com/office/drawing/2014/main" id="{9DDF4365-2A23-DAF5-325A-B923A373AFBC}"/>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8" name="Audio 7">
            <a:hlinkClick r:id="" action="ppaction://media"/>
            <a:extLst>
              <a:ext uri="{FF2B5EF4-FFF2-40B4-BE49-F238E27FC236}">
                <a16:creationId xmlns:a16="http://schemas.microsoft.com/office/drawing/2014/main" id="{7283B21D-F8EA-8567-C69B-4860762EC3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17853266"/>
      </p:ext>
    </p:extLst>
  </p:cSld>
  <p:clrMapOvr>
    <a:masterClrMapping/>
  </p:clrMapOvr>
  <mc:AlternateContent xmlns:mc="http://schemas.openxmlformats.org/markup-compatibility/2006">
    <mc:Choice xmlns:p14="http://schemas.microsoft.com/office/powerpoint/2010/main" Requires="p14">
      <p:transition spd="slow" p14:dur="2000" advTm="41284"/>
    </mc:Choice>
    <mc:Fallback>
      <p:transition spd="slow" advTm="41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B49BE-DE80-A851-3D1A-643CC023A0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38903F-235E-79E1-049A-B3BC209FF7AC}"/>
              </a:ext>
            </a:extLst>
          </p:cNvPr>
          <p:cNvSpPr>
            <a:spLocks noGrp="1"/>
          </p:cNvSpPr>
          <p:nvPr>
            <p:ph type="title"/>
          </p:nvPr>
        </p:nvSpPr>
        <p:spPr>
          <a:xfrm>
            <a:off x="714735" y="58505"/>
            <a:ext cx="10515600" cy="896112"/>
          </a:xfrm>
          <a:noFill/>
        </p:spPr>
        <p:txBody>
          <a:bodyPr anchor="ctr"/>
          <a:lstStyle/>
          <a:p>
            <a:r>
              <a:rPr lang="en-US" dirty="0"/>
              <a:t>Legal and regulatory Standards</a:t>
            </a:r>
          </a:p>
        </p:txBody>
      </p:sp>
      <p:sp>
        <p:nvSpPr>
          <p:cNvPr id="4" name="Content Placeholder 3">
            <a:extLst>
              <a:ext uri="{FF2B5EF4-FFF2-40B4-BE49-F238E27FC236}">
                <a16:creationId xmlns:a16="http://schemas.microsoft.com/office/drawing/2014/main" id="{BBD86678-2570-0A85-554E-FF16B1CAA73F}"/>
              </a:ext>
            </a:extLst>
          </p:cNvPr>
          <p:cNvSpPr>
            <a:spLocks noGrp="1"/>
          </p:cNvSpPr>
          <p:nvPr>
            <p:ph sz="quarter" idx="16"/>
          </p:nvPr>
        </p:nvSpPr>
        <p:spPr>
          <a:xfrm>
            <a:off x="429768" y="1790329"/>
            <a:ext cx="10924031" cy="4113054"/>
          </a:xfrm>
          <a:noFill/>
        </p:spPr>
        <p:txBody>
          <a:bodyPr>
            <a:normAutofit fontScale="92500" lnSpcReduction="20000"/>
          </a:bodyPr>
          <a:lstStyle/>
          <a:p>
            <a:r>
              <a:rPr lang="en-US" dirty="0"/>
              <a:t>The routine compilation and access of electronic health records by healthcare professionals underscores the critical importance of patient privacy and data security. Protecting this information, and adhering to all relevant compliance regulations, is essential. Non-compliance can result in significant financial penalties from regulatory bodies.</a:t>
            </a:r>
          </a:p>
          <a:p>
            <a:r>
              <a:rPr lang="en-US" dirty="0"/>
              <a:t>The healthcare industry is subject to extensive regulation. Compliance requirements encompass a wide range of practices, with the primary focus on patient safety, the protection of patient information, and accurate government reimbursement for healthcare services. Ultimately, regulatory compliance in healthcare is fundamentally about ensuring high-quality patient care.</a:t>
            </a:r>
          </a:p>
          <a:p>
            <a:r>
              <a:rPr lang="en-US" dirty="0"/>
              <a:t>News reports from late 2024 and early 2025 indicate that the U.S. Department of Health &amp; Human Services (HHS) levied over $1.94 million in monetary penalties in just three cases during 2024. Recognizing the significant financial risk, understanding and fulfilling your compliance obligations can potentially save millions in penalties, while also safeguarding crucial patient trust.</a:t>
            </a:r>
          </a:p>
          <a:p>
            <a:endParaRPr lang="en-US" dirty="0"/>
          </a:p>
        </p:txBody>
      </p:sp>
      <p:sp>
        <p:nvSpPr>
          <p:cNvPr id="5" name="Rectangle 4">
            <a:extLst>
              <a:ext uri="{FF2B5EF4-FFF2-40B4-BE49-F238E27FC236}">
                <a16:creationId xmlns:a16="http://schemas.microsoft.com/office/drawing/2014/main" id="{0B682EF5-ACAC-4109-60F7-284F32A416B0}"/>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7" name="Audio 6">
            <a:hlinkClick r:id="" action="ppaction://media"/>
            <a:extLst>
              <a:ext uri="{FF2B5EF4-FFF2-40B4-BE49-F238E27FC236}">
                <a16:creationId xmlns:a16="http://schemas.microsoft.com/office/drawing/2014/main" id="{02FF35AA-F712-81EF-9B36-4929BECEFB1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60741876"/>
      </p:ext>
    </p:extLst>
  </p:cSld>
  <p:clrMapOvr>
    <a:masterClrMapping/>
  </p:clrMapOvr>
  <mc:AlternateContent xmlns:mc="http://schemas.openxmlformats.org/markup-compatibility/2006">
    <mc:Choice xmlns:p14="http://schemas.microsoft.com/office/powerpoint/2010/main" Requires="p14">
      <p:transition spd="slow" p14:dur="2000" advTm="68552"/>
    </mc:Choice>
    <mc:Fallback>
      <p:transition spd="slow" advTm="685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291</TotalTime>
  <Words>1223</Words>
  <Application>Microsoft Office PowerPoint</Application>
  <PresentationFormat>Widescreen</PresentationFormat>
  <Paragraphs>71</Paragraphs>
  <Slides>10</Slides>
  <Notes>9</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Arial</vt:lpstr>
      <vt:lpstr>Calibri</vt:lpstr>
      <vt:lpstr>Calibri Light</vt:lpstr>
      <vt:lpstr>Wingdings</vt:lpstr>
      <vt:lpstr>Custom</vt:lpstr>
      <vt:lpstr>Cybersecurity Framework</vt:lpstr>
      <vt:lpstr>Augusta Medical Hospital</vt:lpstr>
      <vt:lpstr>Alignment</vt:lpstr>
      <vt:lpstr>Regulatory Requirements</vt:lpstr>
      <vt:lpstr>Organizational Efforts and Business Needs</vt:lpstr>
      <vt:lpstr>Elements of Cybersecurity Risk</vt:lpstr>
      <vt:lpstr>Privacy Principles</vt:lpstr>
      <vt:lpstr>Privacy Principles</vt:lpstr>
      <vt:lpstr>Legal and regulatory Standards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 coon</dc:creator>
  <cp:lastModifiedBy>r coon</cp:lastModifiedBy>
  <cp:revision>2</cp:revision>
  <dcterms:created xsi:type="dcterms:W3CDTF">2024-02-14T18:56:44Z</dcterms:created>
  <dcterms:modified xsi:type="dcterms:W3CDTF">2025-07-17T01:25:29Z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